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99" r:id="rId2"/>
    <p:sldId id="403" r:id="rId3"/>
    <p:sldId id="404" r:id="rId4"/>
    <p:sldId id="405" r:id="rId5"/>
    <p:sldId id="406" r:id="rId6"/>
    <p:sldId id="407" r:id="rId7"/>
    <p:sldId id="420" r:id="rId8"/>
    <p:sldId id="408" r:id="rId9"/>
    <p:sldId id="402" r:id="rId10"/>
    <p:sldId id="400" r:id="rId11"/>
    <p:sldId id="401" r:id="rId12"/>
    <p:sldId id="409" r:id="rId13"/>
    <p:sldId id="419" r:id="rId14"/>
    <p:sldId id="410" r:id="rId15"/>
    <p:sldId id="411" r:id="rId16"/>
    <p:sldId id="412" r:id="rId17"/>
    <p:sldId id="413" r:id="rId18"/>
    <p:sldId id="414" r:id="rId19"/>
    <p:sldId id="417" r:id="rId20"/>
    <p:sldId id="424" r:id="rId21"/>
    <p:sldId id="415" r:id="rId22"/>
    <p:sldId id="416" r:id="rId23"/>
    <p:sldId id="423" r:id="rId24"/>
    <p:sldId id="421" r:id="rId25"/>
    <p:sldId id="422" r:id="rId26"/>
    <p:sldId id="418" r:id="rId2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500" kern="1200">
        <a:solidFill>
          <a:srgbClr val="00877B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500" kern="1200">
        <a:solidFill>
          <a:srgbClr val="00877B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500" kern="1200">
        <a:solidFill>
          <a:srgbClr val="00877B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500" kern="1200">
        <a:solidFill>
          <a:srgbClr val="00877B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500" kern="1200">
        <a:solidFill>
          <a:srgbClr val="00877B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500" kern="1200">
        <a:solidFill>
          <a:srgbClr val="00877B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500" kern="1200">
        <a:solidFill>
          <a:srgbClr val="00877B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500" kern="1200">
        <a:solidFill>
          <a:srgbClr val="00877B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500" kern="1200">
        <a:solidFill>
          <a:srgbClr val="00877B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C79"/>
    <a:srgbClr val="FFFF66"/>
    <a:srgbClr val="666666"/>
    <a:srgbClr val="000000"/>
    <a:srgbClr val="0099FF"/>
    <a:srgbClr val="CCCCFF"/>
    <a:srgbClr val="DFF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8" autoAdjust="0"/>
    <p:restoredTop sz="99543" autoAdjust="0"/>
  </p:normalViewPr>
  <p:slideViewPr>
    <p:cSldViewPr>
      <p:cViewPr>
        <p:scale>
          <a:sx n="100" d="100"/>
          <a:sy n="100" d="100"/>
        </p:scale>
        <p:origin x="-1860" y="-366"/>
      </p:cViewPr>
      <p:guideLst>
        <p:guide orient="horz" pos="4224"/>
        <p:guide orient="horz" pos="2640"/>
        <p:guide orient="horz" pos="3884"/>
        <p:guide orient="horz" pos="1440"/>
        <p:guide orient="horz" pos="3840"/>
        <p:guide orient="horz" pos="1200"/>
        <p:guide orient="horz" pos="960"/>
        <p:guide orient="horz" pos="2928"/>
        <p:guide pos="528"/>
        <p:guide pos="282"/>
        <p:guide pos="5184"/>
        <p:guide pos="5616"/>
        <p:guide pos="5136"/>
        <p:guide pos="24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214" tIns="50607" rIns="101214" bIns="50607" numCol="1" anchor="t" anchorCtr="0" compatLnSpc="1">
            <a:prstTxWarp prst="textNoShape">
              <a:avLst/>
            </a:prstTxWarp>
          </a:bodyPr>
          <a:lstStyle>
            <a:lvl1pPr defTabSz="1012324">
              <a:defRPr sz="14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214" tIns="50607" rIns="101214" bIns="50607" numCol="1" anchor="t" anchorCtr="0" compatLnSpc="1">
            <a:prstTxWarp prst="textNoShape">
              <a:avLst/>
            </a:prstTxWarp>
          </a:bodyPr>
          <a:lstStyle>
            <a:lvl1pPr algn="r" defTabSz="1012324">
              <a:defRPr sz="14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813"/>
            <a:ext cx="3169920" cy="48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214" tIns="50607" rIns="101214" bIns="50607" numCol="1" anchor="b" anchorCtr="0" compatLnSpc="1">
            <a:prstTxWarp prst="textNoShape">
              <a:avLst/>
            </a:prstTxWarp>
          </a:bodyPr>
          <a:lstStyle>
            <a:lvl1pPr defTabSz="1012324">
              <a:defRPr sz="14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0813"/>
            <a:ext cx="3169920" cy="48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214" tIns="50607" rIns="101214" bIns="50607" numCol="1" anchor="b" anchorCtr="0" compatLnSpc="1">
            <a:prstTxWarp prst="textNoShape">
              <a:avLst/>
            </a:prstTxWarp>
          </a:bodyPr>
          <a:lstStyle>
            <a:lvl1pPr algn="r" defTabSz="1012324">
              <a:defRPr sz="14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5E51BD5A-A93B-4072-B15A-39ED5CE64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13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214" tIns="50607" rIns="101214" bIns="50607" numCol="1" anchor="t" anchorCtr="0" compatLnSpc="1">
            <a:prstTxWarp prst="textNoShape">
              <a:avLst/>
            </a:prstTxWarp>
          </a:bodyPr>
          <a:lstStyle>
            <a:lvl1pPr defTabSz="1012324">
              <a:defRPr sz="14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214" tIns="50607" rIns="101214" bIns="50607" numCol="1" anchor="t" anchorCtr="0" compatLnSpc="1">
            <a:prstTxWarp prst="textNoShape">
              <a:avLst/>
            </a:prstTxWarp>
          </a:bodyPr>
          <a:lstStyle>
            <a:lvl1pPr algn="r" defTabSz="1012324">
              <a:defRPr sz="14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90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668" y="4561226"/>
            <a:ext cx="5367867" cy="4318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214" tIns="50607" rIns="101214" bIns="506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813"/>
            <a:ext cx="3169920" cy="48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214" tIns="50607" rIns="101214" bIns="50607" numCol="1" anchor="b" anchorCtr="0" compatLnSpc="1">
            <a:prstTxWarp prst="textNoShape">
              <a:avLst/>
            </a:prstTxWarp>
          </a:bodyPr>
          <a:lstStyle>
            <a:lvl1pPr defTabSz="1012324">
              <a:defRPr sz="14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0813"/>
            <a:ext cx="3169920" cy="48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1214" tIns="50607" rIns="101214" bIns="50607" numCol="1" anchor="b" anchorCtr="0" compatLnSpc="1">
            <a:prstTxWarp prst="textNoShape">
              <a:avLst/>
            </a:prstTxWarp>
          </a:bodyPr>
          <a:lstStyle>
            <a:lvl1pPr algn="r" defTabSz="1012324">
              <a:defRPr sz="1400">
                <a:solidFill>
                  <a:schemeClr val="tx1"/>
                </a:solidFill>
                <a:latin typeface="Times" pitchFamily="18" charset="0"/>
              </a:defRPr>
            </a:lvl1pPr>
          </a:lstStyle>
          <a:p>
            <a:pPr>
              <a:defRPr/>
            </a:pPr>
            <a:fld id="{35EC8302-13D8-492D-BFF3-C3F5CD11C0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595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3.</a:t>
            </a:r>
            <a:r>
              <a:rPr lang="en-GB" baseline="0" dirty="0" smtClean="0"/>
              <a:t> </a:t>
            </a:r>
            <a:r>
              <a:rPr lang="en-GB" dirty="0" smtClean="0"/>
              <a:t>Interpreting the data and deliverables:</a:t>
            </a:r>
          </a:p>
          <a:p>
            <a:r>
              <a:rPr lang="en-GB" dirty="0" smtClean="0"/>
              <a:t>	Trackbed Layer Interpretation</a:t>
            </a:r>
          </a:p>
          <a:p>
            <a:r>
              <a:rPr lang="en-GB" dirty="0" smtClean="0"/>
              <a:t>	Description of</a:t>
            </a:r>
            <a:r>
              <a:rPr lang="en-GB" baseline="0" dirty="0" smtClean="0"/>
              <a:t> GPR derived trackbed metrics</a:t>
            </a:r>
          </a:p>
          <a:p>
            <a:r>
              <a:rPr lang="en-GB" baseline="0" dirty="0" smtClean="0"/>
              <a:t>	Calibration of the BFI to PVC </a:t>
            </a:r>
          </a:p>
          <a:p>
            <a:r>
              <a:rPr lang="en-GB" baseline="0" dirty="0" smtClean="0"/>
              <a:t>	Overview of the PDF plots</a:t>
            </a:r>
          </a:p>
          <a:p>
            <a:r>
              <a:rPr lang="en-GB" baseline="0" dirty="0" smtClean="0"/>
              <a:t>5.Presentation of Key Findings</a:t>
            </a:r>
          </a:p>
          <a:p>
            <a:r>
              <a:rPr lang="en-GB" baseline="0" dirty="0" smtClean="0"/>
              <a:t>	Summary of metrics by route</a:t>
            </a:r>
          </a:p>
          <a:p>
            <a:r>
              <a:rPr lang="en-GB" baseline="0" dirty="0" smtClean="0"/>
              <a:t>	Ranking the routes</a:t>
            </a:r>
          </a:p>
          <a:p>
            <a:r>
              <a:rPr lang="en-GB" baseline="0" dirty="0" smtClean="0"/>
              <a:t>	correlation with TG</a:t>
            </a:r>
          </a:p>
          <a:p>
            <a:r>
              <a:rPr lang="en-GB" baseline="0" dirty="0" smtClean="0"/>
              <a:t>6.Planning tools</a:t>
            </a:r>
          </a:p>
          <a:p>
            <a:r>
              <a:rPr lang="en-GB" baseline="0" dirty="0" smtClean="0"/>
              <a:t>	How other railroads use BFI</a:t>
            </a:r>
          </a:p>
          <a:p>
            <a:r>
              <a:rPr lang="en-GB" baseline="0" dirty="0" smtClean="0"/>
              <a:t>	WOR</a:t>
            </a:r>
          </a:p>
          <a:p>
            <a:r>
              <a:rPr lang="en-GB" baseline="0" dirty="0" smtClean="0"/>
              <a:t>	ZVAM viewer</a:t>
            </a:r>
          </a:p>
          <a:p>
            <a:r>
              <a:rPr lang="en-GB" baseline="0" dirty="0" smtClean="0"/>
              <a:t>	Optram &amp; 2D BBFI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C8302-13D8-492D-BFF3-C3F5CD11C08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191" descr="title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62" name="Rectangle 66"/>
          <p:cNvSpPr>
            <a:spLocks noGrp="1" noChangeArrowheads="1"/>
          </p:cNvSpPr>
          <p:nvPr>
            <p:ph type="subTitle" idx="1"/>
          </p:nvPr>
        </p:nvSpPr>
        <p:spPr>
          <a:xfrm>
            <a:off x="334963" y="3065463"/>
            <a:ext cx="5103812" cy="906462"/>
          </a:xfrm>
        </p:spPr>
        <p:txBody>
          <a:bodyPr/>
          <a:lstStyle>
            <a:lvl1pPr>
              <a:lnSpc>
                <a:spcPct val="100000"/>
              </a:lnSpc>
              <a:spcBef>
                <a:spcPct val="15000"/>
              </a:spcBef>
              <a:spcAft>
                <a:spcPct val="0"/>
              </a:spcAft>
              <a:buClr>
                <a:srgbClr val="FFFFFF"/>
              </a:buClr>
              <a:buFont typeface="Verdana" pitchFamily="34" charset="0"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81" name="Rectangle 85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323850" y="1616075"/>
            <a:ext cx="8607425" cy="1382713"/>
          </a:xfrm>
        </p:spPr>
        <p:txBody>
          <a:bodyPr anchor="b"/>
          <a:lstStyle>
            <a:lvl1pPr>
              <a:defRPr sz="41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7513" y="311150"/>
            <a:ext cx="2147887" cy="53943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0" y="311150"/>
            <a:ext cx="6291263" cy="53943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438275"/>
            <a:ext cx="4219575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5825" y="1438275"/>
            <a:ext cx="4219575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Rectangle 13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2051" name="Picture 158" descr="footer_0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8674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ltGray">
          <a:xfrm>
            <a:off x="323850" y="311150"/>
            <a:ext cx="859155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438275"/>
            <a:ext cx="859155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9C7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9C7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9C7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9C7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9C79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9C79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9C79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9C79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9C79"/>
          </a:solidFill>
          <a:latin typeface="Arial" charset="0"/>
        </a:defRPr>
      </a:lvl9pPr>
    </p:titleStyle>
    <p:bodyStyle>
      <a:lvl1pPr marL="342900" indent="-333375" algn="l" rtl="0" eaLnBrk="0" fontAlgn="base" hangingPunct="0">
        <a:lnSpc>
          <a:spcPct val="95000"/>
        </a:lnSpc>
        <a:spcBef>
          <a:spcPct val="20000"/>
        </a:spcBef>
        <a:spcAft>
          <a:spcPct val="25000"/>
        </a:spcAft>
        <a:buClr>
          <a:srgbClr val="42AF51"/>
        </a:buClr>
        <a:buFont typeface="Wingdings" pitchFamily="2" charset="2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68300" indent="-179388" algn="l" rtl="0" eaLnBrk="0" fontAlgn="base" hangingPunct="0">
        <a:lnSpc>
          <a:spcPct val="95000"/>
        </a:lnSpc>
        <a:spcBef>
          <a:spcPct val="20000"/>
        </a:spcBef>
        <a:spcAft>
          <a:spcPct val="25000"/>
        </a:spcAft>
        <a:buClr>
          <a:srgbClr val="009C79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742950" indent="-195263" algn="l" rtl="0" eaLnBrk="0" fontAlgn="base" hangingPunct="0">
        <a:lnSpc>
          <a:spcPct val="95000"/>
        </a:lnSpc>
        <a:spcBef>
          <a:spcPct val="20000"/>
        </a:spcBef>
        <a:spcAft>
          <a:spcPct val="25000"/>
        </a:spcAft>
        <a:buClr>
          <a:srgbClr val="009C79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1103313" indent="-180975" algn="l" rtl="0" eaLnBrk="0" fontAlgn="base" hangingPunct="0">
        <a:lnSpc>
          <a:spcPct val="95000"/>
        </a:lnSpc>
        <a:spcBef>
          <a:spcPct val="20000"/>
        </a:spcBef>
        <a:spcAft>
          <a:spcPct val="25000"/>
        </a:spcAft>
        <a:buClr>
          <a:srgbClr val="009C79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465263" indent="-182563" algn="l" rtl="0" eaLnBrk="0" fontAlgn="base" hangingPunct="0">
        <a:lnSpc>
          <a:spcPct val="95000"/>
        </a:lnSpc>
        <a:spcBef>
          <a:spcPct val="20000"/>
        </a:spcBef>
        <a:spcAft>
          <a:spcPct val="25000"/>
        </a:spcAft>
        <a:buClr>
          <a:srgbClr val="009C79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1922463" indent="-182563" algn="l" rtl="0" eaLnBrk="0" fontAlgn="base" hangingPunct="0">
        <a:lnSpc>
          <a:spcPct val="95000"/>
        </a:lnSpc>
        <a:spcBef>
          <a:spcPct val="20000"/>
        </a:spcBef>
        <a:spcAft>
          <a:spcPct val="25000"/>
        </a:spcAft>
        <a:buClr>
          <a:srgbClr val="009C79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379663" indent="-182563" algn="l" rtl="0" eaLnBrk="0" fontAlgn="base" hangingPunct="0">
        <a:lnSpc>
          <a:spcPct val="95000"/>
        </a:lnSpc>
        <a:spcBef>
          <a:spcPct val="20000"/>
        </a:spcBef>
        <a:spcAft>
          <a:spcPct val="25000"/>
        </a:spcAft>
        <a:buClr>
          <a:srgbClr val="009C79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836863" indent="-182563" algn="l" rtl="0" eaLnBrk="0" fontAlgn="base" hangingPunct="0">
        <a:lnSpc>
          <a:spcPct val="95000"/>
        </a:lnSpc>
        <a:spcBef>
          <a:spcPct val="20000"/>
        </a:spcBef>
        <a:spcAft>
          <a:spcPct val="25000"/>
        </a:spcAft>
        <a:buClr>
          <a:srgbClr val="009C79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294063" indent="-182563" algn="l" rtl="0" eaLnBrk="0" fontAlgn="base" hangingPunct="0">
        <a:lnSpc>
          <a:spcPct val="95000"/>
        </a:lnSpc>
        <a:spcBef>
          <a:spcPct val="20000"/>
        </a:spcBef>
        <a:spcAft>
          <a:spcPct val="25000"/>
        </a:spcAft>
        <a:buClr>
          <a:srgbClr val="009C79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591550" cy="885825"/>
          </a:xfrm>
        </p:spPr>
        <p:txBody>
          <a:bodyPr/>
          <a:lstStyle/>
          <a:p>
            <a:r>
              <a:rPr lang="en-GB" sz="2400" b="1" dirty="0" err="1" smtClean="0"/>
              <a:t>ImageJ</a:t>
            </a:r>
            <a:endParaRPr lang="en-GB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95536" y="1268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Image &gt; Adjust &gt; Threshold @ 90%</a:t>
            </a:r>
            <a:endParaRPr lang="en-GB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95" y="1742846"/>
            <a:ext cx="3358445" cy="350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3312368" cy="3448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4175956" y="2780928"/>
            <a:ext cx="576064" cy="36004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500" b="0" i="0" u="none" strike="noStrike" cap="none" normalizeH="0" baseline="0" smtClean="0">
              <a:ln>
                <a:noFill/>
              </a:ln>
              <a:solidFill>
                <a:srgbClr val="00877B"/>
              </a:solidFill>
              <a:effectLst/>
              <a:latin typeface="Arial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78" y="3717032"/>
            <a:ext cx="1954545" cy="194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109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640638" cy="885825"/>
          </a:xfrm>
        </p:spPr>
        <p:txBody>
          <a:bodyPr/>
          <a:lstStyle/>
          <a:p>
            <a:r>
              <a:rPr lang="en-GB" sz="2000" b="1" dirty="0" smtClean="0"/>
              <a:t>Clean Ballast: </a:t>
            </a:r>
            <a:r>
              <a:rPr lang="en-GB" sz="2000" dirty="0"/>
              <a:t>Basler_raL2048-48gm__21429940__</a:t>
            </a:r>
            <a:r>
              <a:rPr lang="en-GB" sz="2000" dirty="0" smtClean="0"/>
              <a:t>20140328_122506698_0008.bmp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37980"/>
            <a:ext cx="3604983" cy="377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04" y="1337979"/>
            <a:ext cx="3528392" cy="2152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18" y="3596759"/>
            <a:ext cx="3465165" cy="2115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56376" y="1628800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Pixel Count = 11083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7975748" y="357301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1.1457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149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640638" cy="885825"/>
          </a:xfrm>
        </p:spPr>
        <p:txBody>
          <a:bodyPr/>
          <a:lstStyle/>
          <a:p>
            <a:r>
              <a:rPr lang="en-GB" sz="2000" b="1" dirty="0" smtClean="0"/>
              <a:t>Dirty / Degraded Ballast: </a:t>
            </a:r>
            <a:r>
              <a:rPr lang="en-GB" sz="2000" dirty="0"/>
              <a:t>Basler_raL2048-48gm__21429940__</a:t>
            </a:r>
            <a:r>
              <a:rPr lang="en-GB" sz="2000" dirty="0" smtClean="0"/>
              <a:t>20140328_122506698_0013.bmp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27673"/>
            <a:ext cx="3746911" cy="3901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327673"/>
            <a:ext cx="3384376" cy="206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51" y="3501008"/>
            <a:ext cx="3328901" cy="2058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956376" y="1628800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Pixel Count = 17412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7975748" y="357301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1.3861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93154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640638" cy="885825"/>
          </a:xfrm>
        </p:spPr>
        <p:txBody>
          <a:bodyPr/>
          <a:lstStyle/>
          <a:p>
            <a:r>
              <a:rPr lang="en-GB" sz="2000" b="1" dirty="0" smtClean="0"/>
              <a:t>Particle Analysis - Count</a:t>
            </a:r>
            <a:endParaRPr lang="en-GB" sz="20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3" y="2636912"/>
            <a:ext cx="2625645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1" y="2636913"/>
            <a:ext cx="2625373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636912"/>
            <a:ext cx="2628867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19833" y="5383486"/>
            <a:ext cx="154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_0010.bmp</a:t>
            </a:r>
            <a:endParaRPr lang="en-GB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779912" y="5404397"/>
            <a:ext cx="154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_0019.bmp</a:t>
            </a:r>
            <a:endParaRPr lang="en-GB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516216" y="5413922"/>
            <a:ext cx="154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_0024.bmp</a:t>
            </a:r>
            <a:endParaRPr lang="en-GB" sz="20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53" y="1124744"/>
            <a:ext cx="748665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603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915816" y="2204864"/>
            <a:ext cx="3816424" cy="885825"/>
          </a:xfrm>
        </p:spPr>
        <p:txBody>
          <a:bodyPr/>
          <a:lstStyle/>
          <a:p>
            <a:r>
              <a:rPr lang="en-GB" sz="2800" b="1" dirty="0" err="1" smtClean="0"/>
              <a:t>RailVision</a:t>
            </a:r>
            <a:r>
              <a:rPr lang="en-GB" sz="2800" b="1" dirty="0" smtClean="0"/>
              <a:t> Images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283960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640638" cy="885825"/>
          </a:xfrm>
        </p:spPr>
        <p:txBody>
          <a:bodyPr/>
          <a:lstStyle/>
          <a:p>
            <a:r>
              <a:rPr lang="en-GB" sz="2000" b="1" dirty="0" smtClean="0"/>
              <a:t>Coal </a:t>
            </a:r>
            <a:r>
              <a:rPr lang="en-GB" sz="2000" b="1" dirty="0"/>
              <a:t>Fouled </a:t>
            </a:r>
            <a:r>
              <a:rPr lang="en-GB" sz="2000" b="1" dirty="0" smtClean="0"/>
              <a:t>Ballast: </a:t>
            </a:r>
            <a:r>
              <a:rPr lang="en-GB" sz="2000" dirty="0" smtClean="0"/>
              <a:t>000053_11.1425701723333</a:t>
            </a:r>
            <a:r>
              <a:rPr lang="en-GB" sz="2000" dirty="0"/>
              <a:t>_-</a:t>
            </a:r>
            <a:r>
              <a:rPr lang="en-GB" sz="2000" dirty="0" smtClean="0"/>
              <a:t>72.6111973481667_129368314150100000.jpg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7567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1.3215</a:t>
            </a:r>
            <a:endParaRPr lang="en-GB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871" y="1334294"/>
            <a:ext cx="2646534" cy="276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" y="1340768"/>
            <a:ext cx="2634659" cy="276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0" y="1772816"/>
            <a:ext cx="2629929" cy="160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" y="4239672"/>
            <a:ext cx="2634659" cy="1521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817" y="4725144"/>
            <a:ext cx="5591175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39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640638" cy="885825"/>
          </a:xfrm>
        </p:spPr>
        <p:txBody>
          <a:bodyPr/>
          <a:lstStyle/>
          <a:p>
            <a:r>
              <a:rPr lang="en-GB" sz="2000" b="1" dirty="0" smtClean="0"/>
              <a:t>Coal </a:t>
            </a:r>
            <a:r>
              <a:rPr lang="en-GB" sz="2000" b="1" dirty="0"/>
              <a:t>Fouled </a:t>
            </a:r>
            <a:r>
              <a:rPr lang="en-GB" sz="2000" b="1" dirty="0" smtClean="0"/>
              <a:t>Ballast: </a:t>
            </a:r>
            <a:r>
              <a:rPr lang="en-GB" sz="2000" dirty="0"/>
              <a:t>000060_11.1426653566667_-</a:t>
            </a:r>
            <a:r>
              <a:rPr lang="en-GB" sz="2000" dirty="0" smtClean="0"/>
              <a:t>72.6111088961667_129368314180800000.jpg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9767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1.3735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00923" y="4707995"/>
            <a:ext cx="55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Threshold &gt; Binary &gt; Skeletonize</a:t>
            </a:r>
          </a:p>
          <a:p>
            <a:r>
              <a:rPr lang="en-GB" sz="1600" dirty="0" smtClean="0"/>
              <a:t>Threshold = 67%</a:t>
            </a:r>
          </a:p>
          <a:p>
            <a:r>
              <a:rPr lang="en-GB" sz="1600" dirty="0" smtClean="0"/>
              <a:t>Fractal box count </a:t>
            </a:r>
            <a:r>
              <a:rPr lang="en-GB" sz="1600" dirty="0"/>
              <a:t>box sizes:1,2,3,4,6,8,12,16,32,64</a:t>
            </a:r>
            <a:endParaRPr lang="en-GB" sz="1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0" y="1772816"/>
            <a:ext cx="2629929" cy="1606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2" y="1299195"/>
            <a:ext cx="2676192" cy="279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34" y="4219332"/>
            <a:ext cx="26670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90" y="1289859"/>
            <a:ext cx="2696390" cy="280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67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640638" cy="885825"/>
          </a:xfrm>
        </p:spPr>
        <p:txBody>
          <a:bodyPr/>
          <a:lstStyle/>
          <a:p>
            <a:r>
              <a:rPr lang="en-GB" sz="2000" b="1" dirty="0" smtClean="0"/>
              <a:t>Coal </a:t>
            </a:r>
            <a:r>
              <a:rPr lang="en-GB" sz="2000" b="1" dirty="0"/>
              <a:t>Fouled Ballast</a:t>
            </a:r>
            <a:r>
              <a:rPr lang="en-GB" sz="2000" b="1" dirty="0" smtClean="0"/>
              <a:t>: </a:t>
            </a:r>
            <a:r>
              <a:rPr lang="en-GB" sz="2000" dirty="0" smtClean="0"/>
              <a:t>000071_11.1428172763333</a:t>
            </a:r>
            <a:r>
              <a:rPr lang="en-GB" sz="2000" dirty="0"/>
              <a:t>_-</a:t>
            </a:r>
            <a:r>
              <a:rPr lang="en-GB" sz="2000" dirty="0" smtClean="0"/>
              <a:t>72.610969611_129368314240600000.jpg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4160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1.2377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00923" y="4707995"/>
            <a:ext cx="55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Threshold &gt; Binary &gt; Skeletonize</a:t>
            </a:r>
          </a:p>
          <a:p>
            <a:r>
              <a:rPr lang="en-GB" sz="1600" dirty="0" smtClean="0"/>
              <a:t>Threshold = 67%</a:t>
            </a:r>
          </a:p>
          <a:p>
            <a:r>
              <a:rPr lang="en-GB" sz="1600" dirty="0" smtClean="0"/>
              <a:t>Fractal box count </a:t>
            </a:r>
            <a:r>
              <a:rPr lang="en-GB" sz="1600" dirty="0"/>
              <a:t>box sizes:1,2,3,4,6,8,12,16,32,64</a:t>
            </a:r>
            <a:endParaRPr lang="en-GB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17" y="1251109"/>
            <a:ext cx="2682468" cy="280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8" y="1236527"/>
            <a:ext cx="2698626" cy="281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84" y="4231262"/>
            <a:ext cx="2695549" cy="1560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38" y="1703627"/>
            <a:ext cx="2623082" cy="157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04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700088" cy="885825"/>
          </a:xfrm>
        </p:spPr>
        <p:txBody>
          <a:bodyPr/>
          <a:lstStyle/>
          <a:p>
            <a:r>
              <a:rPr lang="en-GB" sz="2000" b="1" dirty="0" smtClean="0"/>
              <a:t>Coal Fouled Ballast (with clean top layer): </a:t>
            </a:r>
            <a:r>
              <a:rPr lang="en-GB" sz="2000" dirty="0"/>
              <a:t>000084_11.1429954651667_-</a:t>
            </a:r>
            <a:r>
              <a:rPr lang="en-GB" sz="2000" dirty="0" smtClean="0"/>
              <a:t>72.6108108996667_129368314310100000.jpg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3676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1.2224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00923" y="4707995"/>
            <a:ext cx="55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Threshold &gt; Binary &gt; Skeletonize</a:t>
            </a:r>
          </a:p>
          <a:p>
            <a:r>
              <a:rPr lang="en-GB" sz="1600" dirty="0" smtClean="0"/>
              <a:t>Threshold = 66%</a:t>
            </a:r>
          </a:p>
          <a:p>
            <a:r>
              <a:rPr lang="en-GB" sz="1600" dirty="0" smtClean="0"/>
              <a:t>Fractal box count </a:t>
            </a:r>
            <a:r>
              <a:rPr lang="en-GB" sz="1600" dirty="0"/>
              <a:t>box sizes:1,2,3,4,6,8,12,16,32,64</a:t>
            </a:r>
            <a:endParaRPr lang="en-GB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84" y="1251109"/>
            <a:ext cx="2707078" cy="280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84" y="4236596"/>
            <a:ext cx="26765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811" y="1251109"/>
            <a:ext cx="2685341" cy="280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37" y="1719768"/>
            <a:ext cx="2710401" cy="1637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08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700088" cy="885825"/>
          </a:xfrm>
        </p:spPr>
        <p:txBody>
          <a:bodyPr/>
          <a:lstStyle/>
          <a:p>
            <a:r>
              <a:rPr lang="en-GB" sz="2000" b="1" dirty="0" smtClean="0"/>
              <a:t>Clean Ballast: </a:t>
            </a:r>
            <a:r>
              <a:rPr lang="en-GB" sz="2000" dirty="0"/>
              <a:t>000173_11.1474002956667_-</a:t>
            </a:r>
            <a:r>
              <a:rPr lang="en-GB" sz="2000" dirty="0" smtClean="0"/>
              <a:t>72.6075194745_129368315150700000.jpg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3676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1.2013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00923" y="4707995"/>
            <a:ext cx="55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Threshold &gt; Binary &gt; Skeletonize</a:t>
            </a:r>
          </a:p>
          <a:p>
            <a:r>
              <a:rPr lang="en-GB" sz="1600" dirty="0" smtClean="0"/>
              <a:t>Threshold = 66%</a:t>
            </a:r>
          </a:p>
          <a:p>
            <a:r>
              <a:rPr lang="en-GB" sz="1600" dirty="0" smtClean="0"/>
              <a:t>Fractal box count </a:t>
            </a:r>
            <a:r>
              <a:rPr lang="en-GB" sz="1600" dirty="0"/>
              <a:t>box sizes:1,2,3,4,6,8,12,16,32,64</a:t>
            </a:r>
            <a:endParaRPr lang="en-GB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2" y="1251109"/>
            <a:ext cx="2684537" cy="2819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2" y="4214813"/>
            <a:ext cx="27432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20" y="1703626"/>
            <a:ext cx="2608200" cy="159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38" y="1251110"/>
            <a:ext cx="2688192" cy="2803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38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700088" cy="885825"/>
          </a:xfrm>
        </p:spPr>
        <p:txBody>
          <a:bodyPr/>
          <a:lstStyle/>
          <a:p>
            <a:r>
              <a:rPr lang="en-GB" sz="2000" b="1" dirty="0" smtClean="0"/>
              <a:t>Clean Ballast: </a:t>
            </a:r>
            <a:r>
              <a:rPr lang="en-GB" sz="2000" dirty="0"/>
              <a:t>000174_11.147415356_-</a:t>
            </a:r>
            <a:r>
              <a:rPr lang="en-GB" sz="2000" dirty="0" smtClean="0"/>
              <a:t>72.6075088141667_129368315150900000.jpg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4475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1.2039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00923" y="4707995"/>
            <a:ext cx="55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Threshold &gt; Binary &gt; Skeletonize</a:t>
            </a:r>
          </a:p>
          <a:p>
            <a:r>
              <a:rPr lang="en-GB" sz="1600" dirty="0" smtClean="0"/>
              <a:t>Threshold = 67%</a:t>
            </a:r>
          </a:p>
          <a:p>
            <a:r>
              <a:rPr lang="en-GB" sz="1600" dirty="0" smtClean="0"/>
              <a:t>Fractal box count </a:t>
            </a:r>
            <a:r>
              <a:rPr lang="en-GB" sz="1600" dirty="0"/>
              <a:t>box sizes:1,2,3,4,6,8,12,16,32,64</a:t>
            </a:r>
            <a:endParaRPr lang="en-GB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8" y="1242633"/>
            <a:ext cx="2685413" cy="2812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833" y="1242633"/>
            <a:ext cx="2680845" cy="2812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8" y="4149080"/>
            <a:ext cx="2685413" cy="1641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1698632"/>
            <a:ext cx="2629928" cy="1612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8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591550" cy="885825"/>
          </a:xfrm>
        </p:spPr>
        <p:txBody>
          <a:bodyPr/>
          <a:lstStyle/>
          <a:p>
            <a:r>
              <a:rPr lang="en-GB" sz="2400" b="1" dirty="0" err="1" smtClean="0"/>
              <a:t>ImageJ</a:t>
            </a:r>
            <a:endParaRPr lang="en-GB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95536" y="1268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Process &gt; Binary &gt; Make Binary</a:t>
            </a:r>
            <a:endParaRPr lang="en-GB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42846"/>
            <a:ext cx="3358445" cy="350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4175956" y="2780928"/>
            <a:ext cx="576064" cy="36004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500" b="0" i="0" u="none" strike="noStrike" cap="none" normalizeH="0" baseline="0" smtClean="0">
              <a:ln>
                <a:noFill/>
              </a:ln>
              <a:solidFill>
                <a:srgbClr val="00877B"/>
              </a:solidFill>
              <a:effectLst/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4" y="1688292"/>
            <a:ext cx="3419106" cy="355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6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843808" y="2204864"/>
            <a:ext cx="4248472" cy="885825"/>
          </a:xfrm>
        </p:spPr>
        <p:txBody>
          <a:bodyPr/>
          <a:lstStyle/>
          <a:p>
            <a:r>
              <a:rPr lang="en-GB" sz="2800" b="1" dirty="0" smtClean="0"/>
              <a:t>Effect of Dilation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342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700088" cy="885825"/>
          </a:xfrm>
        </p:spPr>
        <p:txBody>
          <a:bodyPr/>
          <a:lstStyle/>
          <a:p>
            <a:r>
              <a:rPr lang="en-GB" sz="2000" b="1" dirty="0" smtClean="0"/>
              <a:t>Clean Ballast: </a:t>
            </a:r>
            <a:r>
              <a:rPr lang="en-GB" sz="2000" dirty="0"/>
              <a:t>000173_11.1474002956667_-</a:t>
            </a:r>
            <a:r>
              <a:rPr lang="en-GB" sz="2000" dirty="0" smtClean="0"/>
              <a:t>72.6075194745_129368315150700000.jpg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</a:t>
            </a:r>
            <a:r>
              <a:rPr lang="en-GB" sz="1800" b="1" dirty="0" smtClean="0">
                <a:solidFill>
                  <a:srgbClr val="FF0000"/>
                </a:solidFill>
              </a:rPr>
              <a:t>970</a:t>
            </a:r>
            <a:endParaRPr lang="en-GB" sz="1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1.2035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00923" y="4707995"/>
            <a:ext cx="55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Threshold &gt; Binary &gt; Skeletonize &gt; </a:t>
            </a:r>
            <a:r>
              <a:rPr lang="en-GB" sz="1600" b="1" dirty="0" smtClean="0">
                <a:solidFill>
                  <a:srgbClr val="FF0000"/>
                </a:solidFill>
              </a:rPr>
              <a:t>Dilate &gt; Dilate</a:t>
            </a:r>
          </a:p>
          <a:p>
            <a:r>
              <a:rPr lang="en-GB" sz="1600" dirty="0" smtClean="0"/>
              <a:t>Threshold = 66%</a:t>
            </a:r>
          </a:p>
          <a:p>
            <a:r>
              <a:rPr lang="en-GB" sz="1600" dirty="0" smtClean="0"/>
              <a:t>Fractal box count </a:t>
            </a:r>
            <a:r>
              <a:rPr lang="en-GB" sz="1600" dirty="0"/>
              <a:t>box sizes:1,2,3,4,6,8,12,16,32,64</a:t>
            </a:r>
            <a:endParaRPr lang="en-GB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2" y="1251109"/>
            <a:ext cx="2684537" cy="2819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2" y="4214813"/>
            <a:ext cx="27432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820" y="1251109"/>
            <a:ext cx="2701340" cy="284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253" y="1718112"/>
            <a:ext cx="2602868" cy="1598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821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640638" cy="885825"/>
          </a:xfrm>
        </p:spPr>
        <p:txBody>
          <a:bodyPr/>
          <a:lstStyle/>
          <a:p>
            <a:r>
              <a:rPr lang="en-GB" sz="2000" b="1" dirty="0" smtClean="0"/>
              <a:t>Coal </a:t>
            </a:r>
            <a:r>
              <a:rPr lang="en-GB" sz="2000" b="1" dirty="0"/>
              <a:t>Fouled </a:t>
            </a:r>
            <a:r>
              <a:rPr lang="en-GB" sz="2000" b="1" dirty="0" smtClean="0"/>
              <a:t>Ballast: </a:t>
            </a:r>
            <a:r>
              <a:rPr lang="en-GB" sz="2000" dirty="0" smtClean="0"/>
              <a:t>000053_11.1425701723333</a:t>
            </a:r>
            <a:r>
              <a:rPr lang="en-GB" sz="2000" dirty="0"/>
              <a:t>_-</a:t>
            </a:r>
            <a:r>
              <a:rPr lang="en-GB" sz="2000" dirty="0" smtClean="0"/>
              <a:t>72.6111973481667_129368314150100000.jpg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</a:t>
            </a:r>
            <a:r>
              <a:rPr lang="en-GB" sz="1800" b="1" dirty="0" smtClean="0">
                <a:solidFill>
                  <a:srgbClr val="FF0000"/>
                </a:solidFill>
              </a:rPr>
              <a:t>331</a:t>
            </a:r>
            <a:endParaRPr lang="en-GB" sz="18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1.2351</a:t>
            </a:r>
            <a:endParaRPr lang="en-GB" sz="18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" y="1340768"/>
            <a:ext cx="2634659" cy="276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61" y="4239672"/>
            <a:ext cx="2634659" cy="1521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34294"/>
            <a:ext cx="2684548" cy="2792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63" y="1703626"/>
            <a:ext cx="2583358" cy="158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300923" y="4707995"/>
            <a:ext cx="55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Threshold &gt; Binary &gt; Skeletonize &gt; </a:t>
            </a:r>
            <a:r>
              <a:rPr lang="en-GB" sz="1600" b="1" dirty="0" smtClean="0">
                <a:solidFill>
                  <a:srgbClr val="FF0000"/>
                </a:solidFill>
              </a:rPr>
              <a:t>Dilate &gt; Dilate</a:t>
            </a:r>
          </a:p>
          <a:p>
            <a:r>
              <a:rPr lang="en-GB" sz="1600" dirty="0" smtClean="0"/>
              <a:t>Threshold = 67%</a:t>
            </a:r>
          </a:p>
          <a:p>
            <a:r>
              <a:rPr lang="en-GB" sz="1600" dirty="0" smtClean="0"/>
              <a:t>Fractal box count </a:t>
            </a:r>
            <a:r>
              <a:rPr lang="en-GB" sz="1600" dirty="0"/>
              <a:t>box sizes:1,2,3,4,6,8,12,16,32,64</a:t>
            </a: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11066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483768" y="2204864"/>
            <a:ext cx="4248472" cy="885825"/>
          </a:xfrm>
        </p:spPr>
        <p:txBody>
          <a:bodyPr/>
          <a:lstStyle/>
          <a:p>
            <a:r>
              <a:rPr lang="en-GB" sz="2800" b="1" dirty="0" smtClean="0"/>
              <a:t>Modified Thresholds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184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640638" cy="885825"/>
          </a:xfrm>
        </p:spPr>
        <p:txBody>
          <a:bodyPr/>
          <a:lstStyle/>
          <a:p>
            <a:r>
              <a:rPr lang="en-GB" sz="2000" b="1" dirty="0" smtClean="0"/>
              <a:t>Coal </a:t>
            </a:r>
            <a:r>
              <a:rPr lang="en-GB" sz="2000" b="1" dirty="0"/>
              <a:t>Fouled </a:t>
            </a:r>
            <a:r>
              <a:rPr lang="en-GB" sz="2000" b="1" dirty="0" smtClean="0"/>
              <a:t>Ballast: </a:t>
            </a:r>
            <a:r>
              <a:rPr lang="en-GB" sz="2000" dirty="0"/>
              <a:t>000060_11.1426653566667_-</a:t>
            </a:r>
            <a:r>
              <a:rPr lang="en-GB" sz="2000" dirty="0" smtClean="0"/>
              <a:t>72.6111088961667_129368314180800000.jpg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10881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1.3759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00923" y="4707995"/>
            <a:ext cx="55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Threshold &gt; Binary &gt; Skeletonize</a:t>
            </a:r>
          </a:p>
          <a:p>
            <a:r>
              <a:rPr lang="en-GB" sz="1600" dirty="0" smtClean="0"/>
              <a:t>Threshold = 60% (26, 125)</a:t>
            </a:r>
          </a:p>
          <a:p>
            <a:r>
              <a:rPr lang="en-GB" sz="1600" dirty="0" smtClean="0"/>
              <a:t>Fractal box count </a:t>
            </a:r>
            <a:r>
              <a:rPr lang="en-GB" sz="1600" dirty="0"/>
              <a:t>box sizes:1,2,3,4,6,8,12,16,32,64</a:t>
            </a:r>
            <a:endParaRPr lang="en-GB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2" y="1299195"/>
            <a:ext cx="2676192" cy="279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23" y="1299195"/>
            <a:ext cx="2639229" cy="277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508" y="1715061"/>
            <a:ext cx="2614613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26" y="4191090"/>
            <a:ext cx="2557798" cy="155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1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700088" cy="885825"/>
          </a:xfrm>
        </p:spPr>
        <p:txBody>
          <a:bodyPr/>
          <a:lstStyle/>
          <a:p>
            <a:r>
              <a:rPr lang="en-GB" sz="2000" b="1" dirty="0" smtClean="0"/>
              <a:t>Clean Ballast: </a:t>
            </a:r>
            <a:r>
              <a:rPr lang="en-GB" sz="2000" dirty="0"/>
              <a:t>000173_11.1474002956667_-</a:t>
            </a:r>
            <a:r>
              <a:rPr lang="en-GB" sz="2000" dirty="0" smtClean="0"/>
              <a:t>72.6075194745_129368315150700000.jpg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0192" y="3870340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Particle Count = 6221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300191" y="3501008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1.2771</a:t>
            </a:r>
            <a:endParaRPr lang="en-GB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3300923" y="4707995"/>
            <a:ext cx="55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Threshold &gt; Binary &gt; Skeletonize</a:t>
            </a:r>
            <a:endParaRPr lang="en-GB" sz="1600" b="1" dirty="0" smtClean="0">
              <a:solidFill>
                <a:srgbClr val="FF0000"/>
              </a:solidFill>
            </a:endParaRPr>
          </a:p>
          <a:p>
            <a:r>
              <a:rPr lang="en-GB" sz="1600" dirty="0" smtClean="0"/>
              <a:t>Threshold = 60% (32, 138)</a:t>
            </a:r>
          </a:p>
          <a:p>
            <a:r>
              <a:rPr lang="en-GB" sz="1600" dirty="0" smtClean="0"/>
              <a:t>Fractal box count </a:t>
            </a:r>
            <a:r>
              <a:rPr lang="en-GB" sz="1600" dirty="0"/>
              <a:t>box sizes:1,2,3,4,6,8,12,16,32,64</a:t>
            </a:r>
            <a:endParaRPr lang="en-GB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228184" y="1334294"/>
            <a:ext cx="262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smtClean="0"/>
              <a:t>Analysis:</a:t>
            </a:r>
            <a:endParaRPr lang="en-GB" sz="1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2" y="1251109"/>
            <a:ext cx="2684537" cy="2819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09" y="4205288"/>
            <a:ext cx="27051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23" y="1251109"/>
            <a:ext cx="2703620" cy="280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703626"/>
            <a:ext cx="2713768" cy="165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42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640638" cy="885825"/>
          </a:xfrm>
        </p:spPr>
        <p:txBody>
          <a:bodyPr/>
          <a:lstStyle/>
          <a:p>
            <a:r>
              <a:rPr lang="en-GB" sz="2000" b="1" dirty="0" err="1" smtClean="0"/>
              <a:t>RailVision</a:t>
            </a:r>
            <a:r>
              <a:rPr lang="en-GB" sz="2000" b="1" dirty="0" smtClean="0"/>
              <a:t> Images:</a:t>
            </a:r>
            <a:endParaRPr lang="en-GB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95537" y="1340768"/>
            <a:ext cx="79208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/>
              <a:t>Analysis indicates that image size relative to scale of inhomogeneity is important - higher resolution images are better.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18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/>
              <a:t>‘Clean’ ballast images require dilation prior to </a:t>
            </a:r>
            <a:r>
              <a:rPr lang="en-GB" sz="1800" dirty="0" err="1" smtClean="0"/>
              <a:t>skeletonization</a:t>
            </a:r>
            <a:r>
              <a:rPr lang="en-GB" sz="1800" dirty="0" smtClean="0"/>
              <a:t> in order to sufficiently separate the particles for analysis.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18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/>
              <a:t>Without dilation particle count analysis on clean ballast images gives high count.  Fractal dimension result is similar.  Dilation reduces count as particles are discretized.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18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/>
              <a:t>However, dilation </a:t>
            </a:r>
            <a:r>
              <a:rPr lang="en-GB" sz="1800" b="1" dirty="0" smtClean="0"/>
              <a:t>also</a:t>
            </a:r>
            <a:r>
              <a:rPr lang="en-GB" sz="1800" dirty="0" smtClean="0"/>
              <a:t> reduces particle count for fouled ballast images.  This is not seen on higher resolution images from Basler camera.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1800" dirty="0"/>
          </a:p>
          <a:p>
            <a:pPr marL="342900" indent="-342900">
              <a:buFont typeface="Arial" pitchFamily="34" charset="0"/>
              <a:buChar char="•"/>
            </a:pPr>
            <a:r>
              <a:rPr lang="en-GB" sz="1800" dirty="0" smtClean="0"/>
              <a:t>Thresholding also critical – well controlled lighting is going to be critical to ensure consistency between images.</a:t>
            </a:r>
          </a:p>
        </p:txBody>
      </p:sp>
    </p:spTree>
    <p:extLst>
      <p:ext uri="{BB962C8B-B14F-4D97-AF65-F5344CB8AC3E}">
        <p14:creationId xmlns:p14="http://schemas.microsoft.com/office/powerpoint/2010/main" val="21443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591550" cy="885825"/>
          </a:xfrm>
        </p:spPr>
        <p:txBody>
          <a:bodyPr/>
          <a:lstStyle/>
          <a:p>
            <a:r>
              <a:rPr lang="en-GB" sz="2400" b="1" dirty="0" err="1" smtClean="0"/>
              <a:t>ImageJ</a:t>
            </a:r>
            <a:endParaRPr lang="en-GB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95536" y="1268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Process &gt; Binary &gt; Close &amp; Dilate</a:t>
            </a:r>
            <a:endParaRPr lang="en-GB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4175956" y="2780928"/>
            <a:ext cx="576064" cy="36004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500" b="0" i="0" u="none" strike="noStrike" cap="none" normalizeH="0" baseline="0" smtClean="0">
              <a:ln>
                <a:noFill/>
              </a:ln>
              <a:solidFill>
                <a:srgbClr val="00877B"/>
              </a:solidFill>
              <a:effectLst/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5829"/>
            <a:ext cx="3419106" cy="355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119" y="1712303"/>
            <a:ext cx="3456384" cy="360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52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591550" cy="885825"/>
          </a:xfrm>
        </p:spPr>
        <p:txBody>
          <a:bodyPr/>
          <a:lstStyle/>
          <a:p>
            <a:r>
              <a:rPr lang="en-GB" sz="2400" b="1" dirty="0" err="1" smtClean="0"/>
              <a:t>ImageJ</a:t>
            </a:r>
            <a:endParaRPr lang="en-GB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95536" y="1268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Process &gt; Binary &gt; Skeletonize</a:t>
            </a:r>
            <a:endParaRPr lang="en-GB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4175956" y="2780928"/>
            <a:ext cx="576064" cy="36004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500" b="0" i="0" u="none" strike="noStrike" cap="none" normalizeH="0" baseline="0" smtClean="0">
              <a:ln>
                <a:noFill/>
              </a:ln>
              <a:solidFill>
                <a:srgbClr val="00877B"/>
              </a:solidFill>
              <a:effectLst/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3456384" cy="360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659" y="1772814"/>
            <a:ext cx="3455847" cy="360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591550" cy="885825"/>
          </a:xfrm>
        </p:spPr>
        <p:txBody>
          <a:bodyPr/>
          <a:lstStyle/>
          <a:p>
            <a:r>
              <a:rPr lang="en-GB" sz="2400" b="1" dirty="0" err="1" smtClean="0"/>
              <a:t>ImageJ</a:t>
            </a:r>
            <a:endParaRPr lang="en-GB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95536" y="1268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Process &gt; </a:t>
            </a:r>
            <a:r>
              <a:rPr lang="en-GB" sz="2000" dirty="0" err="1" smtClean="0"/>
              <a:t>Analyze</a:t>
            </a:r>
            <a:r>
              <a:rPr lang="en-GB" sz="2000" dirty="0" smtClean="0"/>
              <a:t> &gt; Tools &gt; Line Graphs</a:t>
            </a:r>
            <a:endParaRPr lang="en-GB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4175956" y="2780928"/>
            <a:ext cx="576064" cy="36004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500" b="0" i="0" u="none" strike="noStrike" cap="none" normalizeH="0" baseline="0" smtClean="0">
              <a:ln>
                <a:noFill/>
              </a:ln>
              <a:solidFill>
                <a:srgbClr val="00877B"/>
              </a:solidFill>
              <a:effectLst/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99107"/>
            <a:ext cx="3455847" cy="360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39755"/>
            <a:ext cx="3312368" cy="202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04048" y="3933056"/>
            <a:ext cx="35283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Extracts coordinates of pixels in the skeleton image – total # pixels provides crude measure of image complexity / % small particles.</a:t>
            </a:r>
          </a:p>
          <a:p>
            <a:endParaRPr lang="en-GB" sz="1400" dirty="0"/>
          </a:p>
          <a:p>
            <a:r>
              <a:rPr lang="en-GB" sz="1400" b="1" dirty="0" smtClean="0"/>
              <a:t>Total area absent (due to sleepers etc.) needs to be taken into account before analysis.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77124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591550" cy="885825"/>
          </a:xfrm>
        </p:spPr>
        <p:txBody>
          <a:bodyPr/>
          <a:lstStyle/>
          <a:p>
            <a:r>
              <a:rPr lang="en-GB" sz="2400" b="1" dirty="0" err="1" smtClean="0"/>
              <a:t>ImageJ</a:t>
            </a:r>
            <a:endParaRPr lang="en-GB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95536" y="1268760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GB" sz="2000" dirty="0" smtClean="0"/>
              <a:t>Process &gt; </a:t>
            </a:r>
            <a:r>
              <a:rPr lang="en-GB" sz="2000" dirty="0" err="1" smtClean="0"/>
              <a:t>Analyze</a:t>
            </a:r>
            <a:r>
              <a:rPr lang="en-GB" sz="2000" dirty="0" smtClean="0"/>
              <a:t> &gt; Tools &gt; Fractal Box Size</a:t>
            </a:r>
            <a:endParaRPr lang="en-GB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4175956" y="2780928"/>
            <a:ext cx="576064" cy="360040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500" b="0" i="0" u="none" strike="noStrike" cap="none" normalizeH="0" baseline="0" smtClean="0">
              <a:ln>
                <a:noFill/>
              </a:ln>
              <a:solidFill>
                <a:srgbClr val="00877B"/>
              </a:solidFill>
              <a:effectLst/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99107"/>
            <a:ext cx="3455847" cy="360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83696"/>
            <a:ext cx="3456384" cy="2112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67944" y="4058746"/>
            <a:ext cx="4428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Estimates the fractal dimension (D) of a binary image.</a:t>
            </a:r>
          </a:p>
          <a:p>
            <a:r>
              <a:rPr lang="en-GB" sz="1400" dirty="0"/>
              <a:t>D can be used as a measure of pattern complexity</a:t>
            </a:r>
          </a:p>
          <a:p>
            <a:r>
              <a:rPr lang="en-GB" sz="1400" dirty="0"/>
              <a:t>(cell shape, vascularization, textures, etc.) and is</a:t>
            </a:r>
          </a:p>
          <a:p>
            <a:r>
              <a:rPr lang="en-GB" sz="1400" dirty="0"/>
              <a:t>specially relevant in cases in which Euclidean </a:t>
            </a:r>
            <a:r>
              <a:rPr lang="en-GB" sz="1400" dirty="0" smtClean="0"/>
              <a:t>measures such </a:t>
            </a:r>
            <a:r>
              <a:rPr lang="en-GB" sz="1400" dirty="0"/>
              <a:t>as diameter or length are not good descriptors </a:t>
            </a:r>
            <a:r>
              <a:rPr lang="en-GB" sz="1400" dirty="0" smtClean="0"/>
              <a:t>of complexity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588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339752" y="2204864"/>
            <a:ext cx="4392488" cy="885825"/>
          </a:xfrm>
        </p:spPr>
        <p:txBody>
          <a:bodyPr/>
          <a:lstStyle/>
          <a:p>
            <a:pPr algn="ctr"/>
            <a:r>
              <a:rPr lang="en-GB" sz="2800" b="1" dirty="0" smtClean="0"/>
              <a:t>Basler Camera Test Site Images</a:t>
            </a:r>
            <a:endParaRPr lang="en-GB" sz="2800" dirty="0" smtClean="0"/>
          </a:p>
        </p:txBody>
      </p:sp>
    </p:spTree>
    <p:extLst>
      <p:ext uri="{BB962C8B-B14F-4D97-AF65-F5344CB8AC3E}">
        <p14:creationId xmlns:p14="http://schemas.microsoft.com/office/powerpoint/2010/main" val="350241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591550" cy="885825"/>
          </a:xfrm>
        </p:spPr>
        <p:txBody>
          <a:bodyPr/>
          <a:lstStyle/>
          <a:p>
            <a:r>
              <a:rPr lang="en-GB" sz="2400" b="1" dirty="0" err="1" smtClean="0"/>
              <a:t>ImageJ</a:t>
            </a:r>
            <a:r>
              <a:rPr lang="en-GB" sz="2400" b="1" dirty="0" smtClean="0"/>
              <a:t> – Test Images</a:t>
            </a:r>
            <a:endParaRPr lang="en-GB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124744"/>
            <a:ext cx="2664296" cy="275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04094"/>
            <a:ext cx="2664296" cy="277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124744"/>
            <a:ext cx="2661018" cy="2755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07604" y="4058394"/>
            <a:ext cx="1548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_0004.bmp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51920" y="405839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_0008.bmp</a:t>
            </a:r>
            <a:endParaRPr lang="en-GB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588224" y="405839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_0013.bmp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7209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11150"/>
            <a:ext cx="8591550" cy="885825"/>
          </a:xfrm>
        </p:spPr>
        <p:txBody>
          <a:bodyPr/>
          <a:lstStyle/>
          <a:p>
            <a:r>
              <a:rPr lang="en-GB" sz="2000" b="1" dirty="0" smtClean="0"/>
              <a:t>Clean Ballast: </a:t>
            </a:r>
            <a:r>
              <a:rPr lang="en-GB" sz="2000" dirty="0" smtClean="0"/>
              <a:t>Basler_raL2048-48gm</a:t>
            </a:r>
            <a:r>
              <a:rPr lang="en-GB" sz="2000" dirty="0"/>
              <a:t>__21429940__</a:t>
            </a:r>
            <a:r>
              <a:rPr lang="en-GB" sz="2000" dirty="0" smtClean="0"/>
              <a:t>20140328_122835460_0004.bmp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35712"/>
            <a:ext cx="3672408" cy="380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307789"/>
            <a:ext cx="3528392" cy="213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59" y="3573017"/>
            <a:ext cx="3508201" cy="215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956376" y="1326212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Pixel Count = 7210</a:t>
            </a:r>
            <a:endParaRPr lang="en-GB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7975748" y="3573017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D= 1.2579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618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B Standard Template Release 1">
  <a:themeElements>
    <a:clrScheme name="ALB Standard Template Release 1 16">
      <a:dk1>
        <a:srgbClr val="000000"/>
      </a:dk1>
      <a:lt1>
        <a:srgbClr val="B2B2B2"/>
      </a:lt1>
      <a:dk2>
        <a:srgbClr val="000000"/>
      </a:dk2>
      <a:lt2>
        <a:srgbClr val="EAEAEA"/>
      </a:lt2>
      <a:accent1>
        <a:srgbClr val="2A5598"/>
      </a:accent1>
      <a:accent2>
        <a:srgbClr val="009C79"/>
      </a:accent2>
      <a:accent3>
        <a:srgbClr val="D5D5D5"/>
      </a:accent3>
      <a:accent4>
        <a:srgbClr val="000000"/>
      </a:accent4>
      <a:accent5>
        <a:srgbClr val="ACB4CA"/>
      </a:accent5>
      <a:accent6>
        <a:srgbClr val="008D6D"/>
      </a:accent6>
      <a:hlink>
        <a:srgbClr val="A166A0"/>
      </a:hlink>
      <a:folHlink>
        <a:srgbClr val="792877"/>
      </a:folHlink>
    </a:clrScheme>
    <a:fontScheme name="ALB Standard Template Release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877B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500" b="0" i="0" u="none" strike="noStrike" cap="none" normalizeH="0" baseline="0" smtClean="0">
            <a:ln>
              <a:noFill/>
            </a:ln>
            <a:solidFill>
              <a:srgbClr val="00877B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LB Standard Template Release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B Standard Template Release 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8">
        <a:dk1>
          <a:srgbClr val="000000"/>
        </a:dk1>
        <a:lt1>
          <a:srgbClr val="FFFFFF"/>
        </a:lt1>
        <a:dk2>
          <a:srgbClr val="0C5541"/>
        </a:dk2>
        <a:lt2>
          <a:srgbClr val="6CD18D"/>
        </a:lt2>
        <a:accent1>
          <a:srgbClr val="666666"/>
        </a:accent1>
        <a:accent2>
          <a:srgbClr val="A6A6A6"/>
        </a:accent2>
        <a:accent3>
          <a:srgbClr val="FFFFFF"/>
        </a:accent3>
        <a:accent4>
          <a:srgbClr val="000000"/>
        </a:accent4>
        <a:accent5>
          <a:srgbClr val="B8B8B8"/>
        </a:accent5>
        <a:accent6>
          <a:srgbClr val="969696"/>
        </a:accent6>
        <a:hlink>
          <a:srgbClr val="A5870D"/>
        </a:hlink>
        <a:folHlink>
          <a:srgbClr val="FFD42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9">
        <a:dk1>
          <a:srgbClr val="000000"/>
        </a:dk1>
        <a:lt1>
          <a:srgbClr val="FFFFFF"/>
        </a:lt1>
        <a:dk2>
          <a:srgbClr val="B2B2B2"/>
        </a:dk2>
        <a:lt2>
          <a:srgbClr val="FFD426"/>
        </a:lt2>
        <a:accent1>
          <a:srgbClr val="0099FF"/>
        </a:accent1>
        <a:accent2>
          <a:srgbClr val="338B57"/>
        </a:accent2>
        <a:accent3>
          <a:srgbClr val="D5D5D5"/>
        </a:accent3>
        <a:accent4>
          <a:srgbClr val="DADADA"/>
        </a:accent4>
        <a:accent5>
          <a:srgbClr val="AACAFF"/>
        </a:accent5>
        <a:accent6>
          <a:srgbClr val="2D7D4E"/>
        </a:accent6>
        <a:hlink>
          <a:srgbClr val="F9F919"/>
        </a:hlink>
        <a:folHlink>
          <a:srgbClr val="FB4E2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B Standard Template Release 1 10">
        <a:dk1>
          <a:srgbClr val="009999"/>
        </a:dk1>
        <a:lt1>
          <a:srgbClr val="FFFFFF"/>
        </a:lt1>
        <a:dk2>
          <a:srgbClr val="800080"/>
        </a:dk2>
        <a:lt2>
          <a:srgbClr val="003366"/>
        </a:lt2>
        <a:accent1>
          <a:srgbClr val="CC3399"/>
        </a:accent1>
        <a:accent2>
          <a:srgbClr val="672995"/>
        </a:accent2>
        <a:accent3>
          <a:srgbClr val="FFFFFF"/>
        </a:accent3>
        <a:accent4>
          <a:srgbClr val="008282"/>
        </a:accent4>
        <a:accent5>
          <a:srgbClr val="E2ADCA"/>
        </a:accent5>
        <a:accent6>
          <a:srgbClr val="5D2487"/>
        </a:accent6>
        <a:hlink>
          <a:srgbClr val="A0E3F8"/>
        </a:hlink>
        <a:folHlink>
          <a:srgbClr val="327F0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11">
        <a:dk1>
          <a:srgbClr val="003366"/>
        </a:dk1>
        <a:lt1>
          <a:srgbClr val="FFFFFF"/>
        </a:lt1>
        <a:dk2>
          <a:srgbClr val="800080"/>
        </a:dk2>
        <a:lt2>
          <a:srgbClr val="003366"/>
        </a:lt2>
        <a:accent1>
          <a:srgbClr val="CC3399"/>
        </a:accent1>
        <a:accent2>
          <a:srgbClr val="672995"/>
        </a:accent2>
        <a:accent3>
          <a:srgbClr val="FFFFFF"/>
        </a:accent3>
        <a:accent4>
          <a:srgbClr val="002A56"/>
        </a:accent4>
        <a:accent5>
          <a:srgbClr val="E2ADCA"/>
        </a:accent5>
        <a:accent6>
          <a:srgbClr val="5D2487"/>
        </a:accent6>
        <a:hlink>
          <a:srgbClr val="A0E3F8"/>
        </a:hlink>
        <a:folHlink>
          <a:srgbClr val="327F0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12">
        <a:dk1>
          <a:srgbClr val="003366"/>
        </a:dk1>
        <a:lt1>
          <a:srgbClr val="FFFFFF"/>
        </a:lt1>
        <a:dk2>
          <a:srgbClr val="800080"/>
        </a:dk2>
        <a:lt2>
          <a:srgbClr val="003366"/>
        </a:lt2>
        <a:accent1>
          <a:srgbClr val="77AF94"/>
        </a:accent1>
        <a:accent2>
          <a:srgbClr val="0A6F9B"/>
        </a:accent2>
        <a:accent3>
          <a:srgbClr val="FFFFFF"/>
        </a:accent3>
        <a:accent4>
          <a:srgbClr val="002A56"/>
        </a:accent4>
        <a:accent5>
          <a:srgbClr val="BDD4C8"/>
        </a:accent5>
        <a:accent6>
          <a:srgbClr val="08648C"/>
        </a:accent6>
        <a:hlink>
          <a:srgbClr val="A166A0"/>
        </a:hlink>
        <a:folHlink>
          <a:srgbClr val="7928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13">
        <a:dk1>
          <a:srgbClr val="000000"/>
        </a:dk1>
        <a:lt1>
          <a:srgbClr val="FFFFFF"/>
        </a:lt1>
        <a:dk2>
          <a:srgbClr val="000000"/>
        </a:dk2>
        <a:lt2>
          <a:srgbClr val="003366"/>
        </a:lt2>
        <a:accent1>
          <a:srgbClr val="77AF94"/>
        </a:accent1>
        <a:accent2>
          <a:srgbClr val="0A6F9B"/>
        </a:accent2>
        <a:accent3>
          <a:srgbClr val="FFFFFF"/>
        </a:accent3>
        <a:accent4>
          <a:srgbClr val="000000"/>
        </a:accent4>
        <a:accent5>
          <a:srgbClr val="BDD4C8"/>
        </a:accent5>
        <a:accent6>
          <a:srgbClr val="08648C"/>
        </a:accent6>
        <a:hlink>
          <a:srgbClr val="A166A0"/>
        </a:hlink>
        <a:folHlink>
          <a:srgbClr val="7928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14">
        <a:dk1>
          <a:srgbClr val="000000"/>
        </a:dk1>
        <a:lt1>
          <a:srgbClr val="FFFFFF"/>
        </a:lt1>
        <a:dk2>
          <a:srgbClr val="FFFFFF"/>
        </a:dk2>
        <a:lt2>
          <a:srgbClr val="003366"/>
        </a:lt2>
        <a:accent1>
          <a:srgbClr val="77AF94"/>
        </a:accent1>
        <a:accent2>
          <a:srgbClr val="0A6F9B"/>
        </a:accent2>
        <a:accent3>
          <a:srgbClr val="FFFFFF"/>
        </a:accent3>
        <a:accent4>
          <a:srgbClr val="000000"/>
        </a:accent4>
        <a:accent5>
          <a:srgbClr val="BDD4C8"/>
        </a:accent5>
        <a:accent6>
          <a:srgbClr val="08648C"/>
        </a:accent6>
        <a:hlink>
          <a:srgbClr val="A166A0"/>
        </a:hlink>
        <a:folHlink>
          <a:srgbClr val="7928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15">
        <a:dk1>
          <a:srgbClr val="000000"/>
        </a:dk1>
        <a:lt1>
          <a:srgbClr val="B2B2B2"/>
        </a:lt1>
        <a:dk2>
          <a:srgbClr val="000000"/>
        </a:dk2>
        <a:lt2>
          <a:srgbClr val="003366"/>
        </a:lt2>
        <a:accent1>
          <a:srgbClr val="2A5598"/>
        </a:accent1>
        <a:accent2>
          <a:srgbClr val="42AF51"/>
        </a:accent2>
        <a:accent3>
          <a:srgbClr val="D5D5D5"/>
        </a:accent3>
        <a:accent4>
          <a:srgbClr val="000000"/>
        </a:accent4>
        <a:accent5>
          <a:srgbClr val="ACB4CA"/>
        </a:accent5>
        <a:accent6>
          <a:srgbClr val="3B9E49"/>
        </a:accent6>
        <a:hlink>
          <a:srgbClr val="A166A0"/>
        </a:hlink>
        <a:folHlink>
          <a:srgbClr val="7928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B Standard Template Release 1 16">
        <a:dk1>
          <a:srgbClr val="000000"/>
        </a:dk1>
        <a:lt1>
          <a:srgbClr val="B2B2B2"/>
        </a:lt1>
        <a:dk2>
          <a:srgbClr val="000000"/>
        </a:dk2>
        <a:lt2>
          <a:srgbClr val="EAEAEA"/>
        </a:lt2>
        <a:accent1>
          <a:srgbClr val="2A5598"/>
        </a:accent1>
        <a:accent2>
          <a:srgbClr val="009C79"/>
        </a:accent2>
        <a:accent3>
          <a:srgbClr val="D5D5D5"/>
        </a:accent3>
        <a:accent4>
          <a:srgbClr val="000000"/>
        </a:accent4>
        <a:accent5>
          <a:srgbClr val="ACB4CA"/>
        </a:accent5>
        <a:accent6>
          <a:srgbClr val="008D6D"/>
        </a:accent6>
        <a:hlink>
          <a:srgbClr val="A166A0"/>
        </a:hlink>
        <a:folHlink>
          <a:srgbClr val="7928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C:\Network\Data New\designs2203\Sean\final template\ALB Standard Template Release 1.pot</Template>
  <TotalTime>14045</TotalTime>
  <Words>872</Words>
  <Application>Microsoft Office PowerPoint</Application>
  <PresentationFormat>On-screen Show (4:3)</PresentationFormat>
  <Paragraphs>507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ALB Standard Template Release 1</vt:lpstr>
      <vt:lpstr>ImageJ</vt:lpstr>
      <vt:lpstr>ImageJ</vt:lpstr>
      <vt:lpstr>ImageJ</vt:lpstr>
      <vt:lpstr>ImageJ</vt:lpstr>
      <vt:lpstr>ImageJ</vt:lpstr>
      <vt:lpstr>ImageJ</vt:lpstr>
      <vt:lpstr>Basler Camera Test Site Images</vt:lpstr>
      <vt:lpstr>ImageJ – Test Images</vt:lpstr>
      <vt:lpstr>Clean Ballast: Basler_raL2048-48gm__21429940__20140328_122835460_0004.bmp</vt:lpstr>
      <vt:lpstr>Clean Ballast: Basler_raL2048-48gm__21429940__20140328_122506698_0008.bmp</vt:lpstr>
      <vt:lpstr>Dirty / Degraded Ballast: Basler_raL2048-48gm__21429940__20140328_122506698_0013.bmp</vt:lpstr>
      <vt:lpstr>Particle Analysis - Count</vt:lpstr>
      <vt:lpstr>RailVision Images</vt:lpstr>
      <vt:lpstr>Coal Fouled Ballast: 000053_11.1425701723333_-72.6111973481667_129368314150100000.jpg</vt:lpstr>
      <vt:lpstr>Coal Fouled Ballast: 000060_11.1426653566667_-72.6111088961667_129368314180800000.jpg</vt:lpstr>
      <vt:lpstr>Coal Fouled Ballast: 000071_11.1428172763333_-72.610969611_129368314240600000.jpg</vt:lpstr>
      <vt:lpstr>Coal Fouled Ballast (with clean top layer): 000084_11.1429954651667_-72.6108108996667_129368314310100000.jpg</vt:lpstr>
      <vt:lpstr>Clean Ballast: 000173_11.1474002956667_-72.6075194745_129368315150700000.jpg</vt:lpstr>
      <vt:lpstr>Clean Ballast: 000174_11.147415356_-72.6075088141667_129368315150900000.jpg</vt:lpstr>
      <vt:lpstr>Effect of Dilation</vt:lpstr>
      <vt:lpstr>Clean Ballast: 000173_11.1474002956667_-72.6075194745_129368315150700000.jpg</vt:lpstr>
      <vt:lpstr>Coal Fouled Ballast: 000053_11.1425701723333_-72.6111973481667_129368314150100000.jpg</vt:lpstr>
      <vt:lpstr>Modified Thresholds</vt:lpstr>
      <vt:lpstr>Coal Fouled Ballast: 000060_11.1426653566667_-72.6111088961667_129368314180800000.jpg</vt:lpstr>
      <vt:lpstr>Clean Ballast: 000173_11.1474002956667_-72.6075194745_129368315150700000.jpg</vt:lpstr>
      <vt:lpstr>RailVision Images: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 on ZARR for Korail</dc:title>
  <dc:creator>A S Eriksen, CEO Zetica Rail</dc:creator>
  <cp:lastModifiedBy>Jon</cp:lastModifiedBy>
  <cp:revision>583</cp:revision>
  <dcterms:created xsi:type="dcterms:W3CDTF">2005-08-18T09:54:31Z</dcterms:created>
  <dcterms:modified xsi:type="dcterms:W3CDTF">2014-04-29T08:51:23Z</dcterms:modified>
</cp:coreProperties>
</file>